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irce" panose="020B0604020202020204" charset="0"/>
      <p:regular r:id="rId27"/>
    </p:embeddedFont>
    <p:embeddedFont>
      <p:font typeface="Circe Bold" panose="020B0604020202020204" charset="0"/>
      <p:regular r:id="rId28"/>
    </p:embeddedFont>
    <p:embeddedFont>
      <p:font typeface="Circe Bold Italics" panose="020B0604020202020204" charset="0"/>
      <p:regular r:id="rId29"/>
    </p:embeddedFont>
    <p:embeddedFont>
      <p:font typeface="Circe Contrast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3.svg"/><Relationship Id="rId7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10" Type="http://schemas.openxmlformats.org/officeDocument/2006/relationships/hyperlink" Target="https://www.amazonicaep.ec/web/v2/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3252" y="-846203"/>
            <a:ext cx="2455604" cy="11548014"/>
            <a:chOff x="0" y="0"/>
            <a:chExt cx="646744" cy="3041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6744" cy="3041452"/>
            </a:xfrm>
            <a:custGeom>
              <a:avLst/>
              <a:gdLst/>
              <a:ahLst/>
              <a:cxnLst/>
              <a:rect l="l" t="t" r="r" b="b"/>
              <a:pathLst>
                <a:path w="646744" h="3041452">
                  <a:moveTo>
                    <a:pt x="0" y="0"/>
                  </a:moveTo>
                  <a:lnTo>
                    <a:pt x="646744" y="0"/>
                  </a:lnTo>
                  <a:lnTo>
                    <a:pt x="646744" y="3041452"/>
                  </a:lnTo>
                  <a:lnTo>
                    <a:pt x="0" y="3041452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46744" cy="3079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334529" y="-205018"/>
            <a:ext cx="2656039" cy="2301155"/>
          </a:xfrm>
          <a:custGeom>
            <a:avLst/>
            <a:gdLst/>
            <a:ahLst/>
            <a:cxnLst/>
            <a:rect l="l" t="t" r="r" b="b"/>
            <a:pathLst>
              <a:path w="2656039" h="2301155">
                <a:moveTo>
                  <a:pt x="0" y="0"/>
                </a:moveTo>
                <a:lnTo>
                  <a:pt x="2656039" y="0"/>
                </a:lnTo>
                <a:lnTo>
                  <a:pt x="2656039" y="2301156"/>
                </a:lnTo>
                <a:lnTo>
                  <a:pt x="0" y="2301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1" r="-20562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11877" y="5154940"/>
            <a:ext cx="13464247" cy="83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5"/>
              </a:lnSpc>
            </a:pPr>
            <a:r>
              <a:rPr lang="en-US" sz="6701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RENDICIÓN DE CUENTAS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49425" y="1425307"/>
            <a:ext cx="13382535" cy="244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4"/>
              </a:lnSpc>
            </a:pPr>
            <a:r>
              <a:rPr lang="en-US" sz="7003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EMPRESA PÚBLICA AMAZÓNICA </a:t>
            </a:r>
          </a:p>
          <a:p>
            <a:pPr algn="ctr">
              <a:lnSpc>
                <a:spcPts val="9804"/>
              </a:lnSpc>
            </a:pPr>
            <a:r>
              <a:rPr lang="en-US" sz="7003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UEA EP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56039" y="6963655"/>
            <a:ext cx="12975921" cy="67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3970" b="1" spc="170">
                <a:solidFill>
                  <a:srgbClr val="725076"/>
                </a:solidFill>
                <a:latin typeface="Circe Bold"/>
                <a:ea typeface="Circe Bold"/>
                <a:cs typeface="Circe Bold"/>
                <a:sym typeface="Circe Bold"/>
              </a:rPr>
              <a:t>PERIODO: ENERO - DICIEMBRE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74047" y="8360629"/>
            <a:ext cx="8198384" cy="10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003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MSc. Danilo Sarabia Guevara</a:t>
            </a:r>
          </a:p>
          <a:p>
            <a:pPr algn="ctr">
              <a:lnSpc>
                <a:spcPts val="4205"/>
              </a:lnSpc>
            </a:pPr>
            <a:r>
              <a:rPr lang="en-US" sz="300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GERENTE GENERAL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5BD8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233441" y="6492853"/>
            <a:ext cx="4859036" cy="3267702"/>
          </a:xfrm>
          <a:custGeom>
            <a:avLst/>
            <a:gdLst/>
            <a:ahLst/>
            <a:cxnLst/>
            <a:rect l="l" t="t" r="r" b="b"/>
            <a:pathLst>
              <a:path w="4859036" h="3267702">
                <a:moveTo>
                  <a:pt x="0" y="0"/>
                </a:moveTo>
                <a:lnTo>
                  <a:pt x="4859036" y="0"/>
                </a:lnTo>
                <a:lnTo>
                  <a:pt x="4859036" y="3267702"/>
                </a:lnTo>
                <a:lnTo>
                  <a:pt x="0" y="326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03198" y="6492853"/>
            <a:ext cx="3511054" cy="3267702"/>
          </a:xfrm>
          <a:custGeom>
            <a:avLst/>
            <a:gdLst/>
            <a:ahLst/>
            <a:cxnLst/>
            <a:rect l="l" t="t" r="r" b="b"/>
            <a:pathLst>
              <a:path w="3511054" h="3267702">
                <a:moveTo>
                  <a:pt x="0" y="0"/>
                </a:moveTo>
                <a:lnTo>
                  <a:pt x="3511054" y="0"/>
                </a:lnTo>
                <a:lnTo>
                  <a:pt x="3511054" y="3267702"/>
                </a:lnTo>
                <a:lnTo>
                  <a:pt x="0" y="3267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71" r="-15920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571655" y="704517"/>
            <a:ext cx="7203433" cy="3902567"/>
            <a:chOff x="0" y="0"/>
            <a:chExt cx="9604577" cy="520342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525"/>
              <a:ext cx="9604577" cy="395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DEL PROYECTO MEJORAMIENTO DE LA IMAGEN VISUAL, INFORMATIVA Y DE DIRECCIONAMIENTO, SEÑALETICA DE LA UNIVERSIDAD ESTATAL AMAZÓNICA, ENTRE LA UNIVERSIDAD ESTATAL AMAZÓNICA Y LA EMPRESA PÚBLICA AMAZÓNICA UEA EP.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119478"/>
              <a:ext cx="9604577" cy="10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Mejoramiento de la imagen visual, informativa y de direccionamiento, señalética de la UEA.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630562" y="4919603"/>
            <a:ext cx="5205757" cy="975852"/>
            <a:chOff x="0" y="0"/>
            <a:chExt cx="6941009" cy="1301137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$ 60 000,00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294830" y="7228190"/>
            <a:ext cx="4862845" cy="2735351"/>
          </a:xfrm>
          <a:custGeom>
            <a:avLst/>
            <a:gdLst/>
            <a:ahLst/>
            <a:cxnLst/>
            <a:rect l="l" t="t" r="r" b="b"/>
            <a:pathLst>
              <a:path w="4862845" h="2735351">
                <a:moveTo>
                  <a:pt x="0" y="0"/>
                </a:moveTo>
                <a:lnTo>
                  <a:pt x="4862845" y="0"/>
                </a:lnTo>
                <a:lnTo>
                  <a:pt x="4862845" y="2735351"/>
                </a:lnTo>
                <a:lnTo>
                  <a:pt x="0" y="273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36652" y="7228190"/>
            <a:ext cx="3647134" cy="2735351"/>
          </a:xfrm>
          <a:custGeom>
            <a:avLst/>
            <a:gdLst/>
            <a:ahLst/>
            <a:cxnLst/>
            <a:rect l="l" t="t" r="r" b="b"/>
            <a:pathLst>
              <a:path w="3647134" h="2735351">
                <a:moveTo>
                  <a:pt x="0" y="0"/>
                </a:moveTo>
                <a:lnTo>
                  <a:pt x="3647135" y="0"/>
                </a:lnTo>
                <a:lnTo>
                  <a:pt x="3647135" y="2735351"/>
                </a:lnTo>
                <a:lnTo>
                  <a:pt x="0" y="2735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285905" y="416961"/>
            <a:ext cx="7604601" cy="4883642"/>
            <a:chOff x="0" y="0"/>
            <a:chExt cx="10139468" cy="651152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525"/>
              <a:ext cx="10139468" cy="246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PARCIAL DE CUATRO PROYECTOS DE LA UNIVERSIDAD ESTATAL AMAZÓNICA, ENTRE LA UNIVERSIDAD ESTATAL AMAZÓNICA Y LA EMPRESA PÚBLICA AMAZÓNICA UEA EP.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633578"/>
              <a:ext cx="10139468" cy="3877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7" lvl="1" indent="-259078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Adquisición de camionetas para renovar el parque automotor de la Universidad Estatal Amazónica. ( 6 camionetas).</a:t>
              </a: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endParaRPr>
            </a:p>
            <a:p>
              <a:pPr marL="518157" lvl="1" indent="-259078" algn="just">
                <a:lnSpc>
                  <a:spcPts val="33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Adquisición de buses para renovar el parque automotor de la Universidad Estatal Amazónica. (3 buses).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630562" y="5494854"/>
            <a:ext cx="5205757" cy="1414002"/>
            <a:chOff x="0" y="0"/>
            <a:chExt cx="6941009" cy="1885337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63503"/>
              <a:ext cx="6941009" cy="1121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$ 157 518,66</a:t>
              </a:r>
            </a:p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$ 488 859,78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5BD8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99981" y="5801384"/>
            <a:ext cx="5217987" cy="3456916"/>
          </a:xfrm>
          <a:custGeom>
            <a:avLst/>
            <a:gdLst/>
            <a:ahLst/>
            <a:cxnLst/>
            <a:rect l="l" t="t" r="r" b="b"/>
            <a:pathLst>
              <a:path w="5217987" h="3456916">
                <a:moveTo>
                  <a:pt x="0" y="0"/>
                </a:moveTo>
                <a:lnTo>
                  <a:pt x="5217987" y="0"/>
                </a:lnTo>
                <a:lnTo>
                  <a:pt x="5217987" y="3456916"/>
                </a:lnTo>
                <a:lnTo>
                  <a:pt x="0" y="3456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571655" y="418767"/>
            <a:ext cx="7203433" cy="3902567"/>
            <a:chOff x="0" y="0"/>
            <a:chExt cx="9604577" cy="520342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5"/>
              <a:ext cx="9604577" cy="395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DEL PROGRAMA CONTRATACIÓN DE BIENES Y SERVICIOS PARA LA OPERATIVIDAD ACADÉMICA E INVESTIGATIVA DE LA UNIVERSIDAD ESTATAL AMAZÓNICA, ENTRE LA UNIVERSIDAD ESTATAL AMAZÓNICA Y LA EMPRESA PÚBLICA AMAZÓNICA UEA EP.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119478"/>
              <a:ext cx="9604577" cy="10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Adquisición de insumos y materiales para procesos agroindustriales.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630562" y="4633853"/>
            <a:ext cx="5205757" cy="975852"/>
            <a:chOff x="0" y="0"/>
            <a:chExt cx="6941009" cy="130113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$ 6 631,10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82444" y="4131257"/>
            <a:ext cx="4145041" cy="5858716"/>
          </a:xfrm>
          <a:custGeom>
            <a:avLst/>
            <a:gdLst/>
            <a:ahLst/>
            <a:cxnLst/>
            <a:rect l="l" t="t" r="r" b="b"/>
            <a:pathLst>
              <a:path w="4145041" h="5858716">
                <a:moveTo>
                  <a:pt x="0" y="0"/>
                </a:moveTo>
                <a:lnTo>
                  <a:pt x="4145042" y="0"/>
                </a:lnTo>
                <a:lnTo>
                  <a:pt x="4145042" y="5858715"/>
                </a:lnTo>
                <a:lnTo>
                  <a:pt x="0" y="585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285905" y="590036"/>
            <a:ext cx="7416904" cy="3083417"/>
            <a:chOff x="0" y="0"/>
            <a:chExt cx="9889205" cy="411122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0"/>
              <a:ext cx="9889205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COMERCIALIZACIÓN DE PRODUCTOS DEL CEIPA.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350878"/>
              <a:ext cx="9889205" cy="2760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7" lvl="1" indent="-259078" algn="just">
                <a:lnSpc>
                  <a:spcPts val="33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Comercialización de productos elaborados en el Centro Experimental de Investigación y Producción Amazónica - CEIPA, como parte de la enseñanza práctica a los estudiantes de la Universidad Estatal Amazónica.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440062" y="3698329"/>
            <a:ext cx="5205757" cy="975852"/>
            <a:chOff x="0" y="0"/>
            <a:chExt cx="6941009" cy="130113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$ 18 831,67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573443" y="4980711"/>
            <a:ext cx="3432024" cy="4893243"/>
          </a:xfrm>
          <a:custGeom>
            <a:avLst/>
            <a:gdLst/>
            <a:ahLst/>
            <a:cxnLst/>
            <a:rect l="l" t="t" r="r" b="b"/>
            <a:pathLst>
              <a:path w="3432024" h="4893243">
                <a:moveTo>
                  <a:pt x="0" y="0"/>
                </a:moveTo>
                <a:lnTo>
                  <a:pt x="3432024" y="0"/>
                </a:lnTo>
                <a:lnTo>
                  <a:pt x="3432024" y="4893243"/>
                </a:lnTo>
                <a:lnTo>
                  <a:pt x="0" y="4893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285905" y="228086"/>
            <a:ext cx="7604601" cy="3997817"/>
            <a:chOff x="0" y="0"/>
            <a:chExt cx="10139468" cy="533042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5"/>
              <a:ext cx="10139468" cy="296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CONSULTORÍA PARA LA ELABORACIÓN DEL MODELO DE GESTIÓN PARA UN LABORATORIO DE INNOVACIÓN QUE PERMITA PROCESOS DE TRANSFERENCIA TECNOLÓGICA ENTRE LA UNIVERSIDAD ESTATAL AMAZÓNICA Y EL SECTOR PRODUCTIVO.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128878"/>
              <a:ext cx="10139468" cy="2201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7" lvl="1" indent="-259078" algn="just">
                <a:lnSpc>
                  <a:spcPts val="33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Modelo de Gestión para un Laboratorio de Innovación que permita procesos de transferencia tecnológica entre la Universidad Estatal Amazónica y el Sector Productivo.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630562" y="4483260"/>
            <a:ext cx="5205757" cy="975852"/>
            <a:chOff x="0" y="0"/>
            <a:chExt cx="6941009" cy="130113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$ 85 500,00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22211" y="7725402"/>
            <a:ext cx="8117039" cy="194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>
                <a:solidFill>
                  <a:srgbClr val="ED1F0A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Estudios y Consultoría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5BD8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765438" y="6661206"/>
            <a:ext cx="4725370" cy="3148278"/>
          </a:xfrm>
          <a:custGeom>
            <a:avLst/>
            <a:gdLst/>
            <a:ahLst/>
            <a:cxnLst/>
            <a:rect l="l" t="t" r="r" b="b"/>
            <a:pathLst>
              <a:path w="4725370" h="3148278">
                <a:moveTo>
                  <a:pt x="0" y="0"/>
                </a:moveTo>
                <a:lnTo>
                  <a:pt x="4725370" y="0"/>
                </a:lnTo>
                <a:lnTo>
                  <a:pt x="4725370" y="3148278"/>
                </a:lnTo>
                <a:lnTo>
                  <a:pt x="0" y="3148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273169" y="418767"/>
            <a:ext cx="7597168" cy="3997817"/>
            <a:chOff x="0" y="0"/>
            <a:chExt cx="10129558" cy="533042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5"/>
              <a:ext cx="10129558" cy="296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DEL PROGRAMA DE FORMACIÓN EN UNA SEGUNDA LENGUA PARA LOS ESTUDIANTES DE LA UNIVERSIDAD ESTATAL AMAZÓNICA, ENTRE LA UNIVERSIDAD ESTATAL AMAZÓNICA Y LA EMPRESA PÚBLICA AMAZÓNICA UEA EP.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128878"/>
              <a:ext cx="10129558" cy="2201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PROGRAMA DE FORMACIÓN EN UNA SEGUNDA LENGUA PARA LOS ESTUDIANTES DE LA UNIVERSIDAD ESTATAL AMAZÓNICA.</a:t>
              </a: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Plataforma: MyEnglishLab, desarrollada por Pearson.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630562" y="5207160"/>
            <a:ext cx="5205757" cy="975852"/>
            <a:chOff x="0" y="0"/>
            <a:chExt cx="6941009" cy="130113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$ 216 700,00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22211" y="7725402"/>
            <a:ext cx="8117039" cy="194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>
                <a:solidFill>
                  <a:srgbClr val="ED1F0A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Formación y Capacitación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630562" y="6268530"/>
            <a:ext cx="5768849" cy="975852"/>
            <a:chOff x="0" y="0"/>
            <a:chExt cx="7691798" cy="1301137"/>
          </a:xfrm>
        </p:grpSpPr>
        <p:sp>
          <p:nvSpPr>
            <p:cNvPr id="30" name="TextBox 30"/>
            <p:cNvSpPr txBox="1"/>
            <p:nvPr/>
          </p:nvSpPr>
          <p:spPr>
            <a:xfrm>
              <a:off x="0" y="0"/>
              <a:ext cx="7691798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ESTUDIANTES BENEFICIADOS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763503"/>
              <a:ext cx="7691798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2 361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32522" y="5357931"/>
            <a:ext cx="3835050" cy="2876287"/>
          </a:xfrm>
          <a:custGeom>
            <a:avLst/>
            <a:gdLst/>
            <a:ahLst/>
            <a:cxnLst/>
            <a:rect l="l" t="t" r="r" b="b"/>
            <a:pathLst>
              <a:path w="3835050" h="2876287">
                <a:moveTo>
                  <a:pt x="0" y="0"/>
                </a:moveTo>
                <a:lnTo>
                  <a:pt x="3835050" y="0"/>
                </a:lnTo>
                <a:lnTo>
                  <a:pt x="3835050" y="2876287"/>
                </a:lnTo>
                <a:lnTo>
                  <a:pt x="0" y="2876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630562" y="5357931"/>
            <a:ext cx="2908740" cy="2908740"/>
          </a:xfrm>
          <a:custGeom>
            <a:avLst/>
            <a:gdLst/>
            <a:ahLst/>
            <a:cxnLst/>
            <a:rect l="l" t="t" r="r" b="b"/>
            <a:pathLst>
              <a:path w="2908740" h="2908740">
                <a:moveTo>
                  <a:pt x="0" y="0"/>
                </a:moveTo>
                <a:lnTo>
                  <a:pt x="2908740" y="0"/>
                </a:lnTo>
                <a:lnTo>
                  <a:pt x="2908740" y="2908740"/>
                </a:lnTo>
                <a:lnTo>
                  <a:pt x="0" y="290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70253" y="8410160"/>
            <a:ext cx="1764782" cy="1764782"/>
          </a:xfrm>
          <a:custGeom>
            <a:avLst/>
            <a:gdLst/>
            <a:ahLst/>
            <a:cxnLst/>
            <a:rect l="l" t="t" r="r" b="b"/>
            <a:pathLst>
              <a:path w="1764782" h="1764782">
                <a:moveTo>
                  <a:pt x="0" y="0"/>
                </a:moveTo>
                <a:lnTo>
                  <a:pt x="1764781" y="0"/>
                </a:lnTo>
                <a:lnTo>
                  <a:pt x="1764781" y="1764781"/>
                </a:lnTo>
                <a:lnTo>
                  <a:pt x="0" y="1764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20809" y="8380837"/>
            <a:ext cx="1823426" cy="1823426"/>
          </a:xfrm>
          <a:custGeom>
            <a:avLst/>
            <a:gdLst/>
            <a:ahLst/>
            <a:cxnLst/>
            <a:rect l="l" t="t" r="r" b="b"/>
            <a:pathLst>
              <a:path w="1823426" h="1823426">
                <a:moveTo>
                  <a:pt x="0" y="0"/>
                </a:moveTo>
                <a:lnTo>
                  <a:pt x="1823426" y="0"/>
                </a:lnTo>
                <a:lnTo>
                  <a:pt x="1823426" y="1823426"/>
                </a:lnTo>
                <a:lnTo>
                  <a:pt x="0" y="1823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39535" y="8380837"/>
            <a:ext cx="1794104" cy="1794104"/>
          </a:xfrm>
          <a:custGeom>
            <a:avLst/>
            <a:gdLst/>
            <a:ahLst/>
            <a:cxnLst/>
            <a:rect l="l" t="t" r="r" b="b"/>
            <a:pathLst>
              <a:path w="1794104" h="1794104">
                <a:moveTo>
                  <a:pt x="0" y="0"/>
                </a:moveTo>
                <a:lnTo>
                  <a:pt x="1794104" y="0"/>
                </a:lnTo>
                <a:lnTo>
                  <a:pt x="1794104" y="1794104"/>
                </a:lnTo>
                <a:lnTo>
                  <a:pt x="0" y="1794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0393161" y="361950"/>
            <a:ext cx="7604601" cy="3302492"/>
            <a:chOff x="0" y="0"/>
            <a:chExt cx="10139468" cy="4403323"/>
          </a:xfrm>
        </p:grpSpPr>
        <p:sp>
          <p:nvSpPr>
            <p:cNvPr id="27" name="TextBox 27"/>
            <p:cNvSpPr txBox="1"/>
            <p:nvPr/>
          </p:nvSpPr>
          <p:spPr>
            <a:xfrm>
              <a:off x="0" y="9525"/>
              <a:ext cx="10139468" cy="147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INGLÉS PARA EL PÚBLICO EN GENERAL - CENTRO DE IDIOMAS DE LA EMPRESA PÚBLICA AMAZÓNICA UEA EP 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642978"/>
              <a:ext cx="10139468" cy="2760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7" lvl="1" indent="-259078" algn="just">
                <a:lnSpc>
                  <a:spcPts val="33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Oferta de Cursos para niños, jóvenes y adultos.</a:t>
              </a: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                              Kids, Teens and Adults</a:t>
              </a: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Certificaciones de acuerdo al Marco Común Europeo de Referencia para las Lenguas (MCER)</a:t>
              </a: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Plataforma: MyEnglishLab, desarrollada por Pearson.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154312" y="4149885"/>
            <a:ext cx="5205757" cy="975852"/>
            <a:chOff x="0" y="0"/>
            <a:chExt cx="6941009" cy="1301137"/>
          </a:xfrm>
        </p:grpSpPr>
        <p:sp>
          <p:nvSpPr>
            <p:cNvPr id="30" name="TextBox 30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INGRESOS PROYECTO: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$ 39 023.64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783148" y="4001079"/>
            <a:ext cx="2476152" cy="975852"/>
            <a:chOff x="0" y="0"/>
            <a:chExt cx="3301537" cy="1301137"/>
          </a:xfrm>
        </p:grpSpPr>
        <p:sp>
          <p:nvSpPr>
            <p:cNvPr id="33" name="TextBox 33"/>
            <p:cNvSpPr txBox="1"/>
            <p:nvPr/>
          </p:nvSpPr>
          <p:spPr>
            <a:xfrm>
              <a:off x="0" y="0"/>
              <a:ext cx="3301537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Alumnos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763503"/>
              <a:ext cx="3301537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195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5BD8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140479" y="6353309"/>
            <a:ext cx="5228971" cy="3465975"/>
          </a:xfrm>
          <a:custGeom>
            <a:avLst/>
            <a:gdLst/>
            <a:ahLst/>
            <a:cxnLst/>
            <a:rect l="l" t="t" r="r" b="b"/>
            <a:pathLst>
              <a:path w="5228971" h="3465975">
                <a:moveTo>
                  <a:pt x="0" y="0"/>
                </a:moveTo>
                <a:lnTo>
                  <a:pt x="5228971" y="0"/>
                </a:lnTo>
                <a:lnTo>
                  <a:pt x="5228971" y="3465975"/>
                </a:lnTo>
                <a:lnTo>
                  <a:pt x="0" y="3465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571655" y="609267"/>
            <a:ext cx="7203433" cy="2464292"/>
            <a:chOff x="0" y="0"/>
            <a:chExt cx="9604577" cy="328572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5"/>
              <a:ext cx="9604577" cy="1476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CURSO DESARROLLO DE COMPETENCIAS DIDÁCTICAS DIGITALES PARA LA DOCENCIA EN LÍNEA Y DISTANCIA 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642978"/>
              <a:ext cx="9604577" cy="1642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Capacitación para docentes que permita su actualización pedagógica, didáctica, metodológica, científica y tecnológica.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630562" y="3586103"/>
            <a:ext cx="5205757" cy="975852"/>
            <a:chOff x="0" y="0"/>
            <a:chExt cx="6941009" cy="130113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INGRESOS PROYECTO: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$ 19 432,60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630562" y="5040751"/>
            <a:ext cx="5768849" cy="975852"/>
            <a:chOff x="0" y="0"/>
            <a:chExt cx="7691798" cy="1301137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7691798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BENEFICIARIOS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763503"/>
              <a:ext cx="7691798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73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662773" y="6448559"/>
            <a:ext cx="4227733" cy="3116911"/>
          </a:xfrm>
          <a:custGeom>
            <a:avLst/>
            <a:gdLst/>
            <a:ahLst/>
            <a:cxnLst/>
            <a:rect l="l" t="t" r="r" b="b"/>
            <a:pathLst>
              <a:path w="4227733" h="3116911">
                <a:moveTo>
                  <a:pt x="0" y="0"/>
                </a:moveTo>
                <a:lnTo>
                  <a:pt x="4227733" y="0"/>
                </a:lnTo>
                <a:lnTo>
                  <a:pt x="4227733" y="3116911"/>
                </a:lnTo>
                <a:lnTo>
                  <a:pt x="0" y="3116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86" r="-6386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285905" y="6364382"/>
            <a:ext cx="3285264" cy="3285264"/>
          </a:xfrm>
          <a:custGeom>
            <a:avLst/>
            <a:gdLst/>
            <a:ahLst/>
            <a:cxnLst/>
            <a:rect l="l" t="t" r="r" b="b"/>
            <a:pathLst>
              <a:path w="3285264" h="3285264">
                <a:moveTo>
                  <a:pt x="0" y="0"/>
                </a:moveTo>
                <a:lnTo>
                  <a:pt x="3285264" y="0"/>
                </a:lnTo>
                <a:lnTo>
                  <a:pt x="3285264" y="3285264"/>
                </a:lnTo>
                <a:lnTo>
                  <a:pt x="0" y="3285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500416" y="418586"/>
            <a:ext cx="7390090" cy="3769217"/>
            <a:chOff x="0" y="0"/>
            <a:chExt cx="9853453" cy="502562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525"/>
              <a:ext cx="9853453" cy="981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PROYECTO CURSOS DE CAPACITACIÓN CONTINUA.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147678"/>
              <a:ext cx="9853453" cy="3877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Curso de Administración de Contratos. </a:t>
              </a: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endParaRPr lang="en-US" sz="23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endParaRP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Conocer la aplicabilidad de la Ley Orgánica del Sistema Nacional de Contratación Pública, Reglamento y Resoluciones Externas SERCOP, que les permita a los funcionarios públicos la gestión en la administración de contratos en el sector público.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440062" y="4292760"/>
            <a:ext cx="5205757" cy="975852"/>
            <a:chOff x="0" y="0"/>
            <a:chExt cx="6941009" cy="1301137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INGRESOS PROYECTO: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$ 2 512.40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440062" y="5322324"/>
            <a:ext cx="5768849" cy="975852"/>
            <a:chOff x="0" y="0"/>
            <a:chExt cx="7691798" cy="1301137"/>
          </a:xfrm>
        </p:grpSpPr>
        <p:sp>
          <p:nvSpPr>
            <p:cNvPr id="30" name="TextBox 30"/>
            <p:cNvSpPr txBox="1"/>
            <p:nvPr/>
          </p:nvSpPr>
          <p:spPr>
            <a:xfrm>
              <a:off x="0" y="0"/>
              <a:ext cx="7691798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BENEFICIARIOS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763503"/>
              <a:ext cx="7691798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32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6653" y="1766031"/>
            <a:ext cx="6468838" cy="6468838"/>
            <a:chOff x="0" y="0"/>
            <a:chExt cx="7620000" cy="762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2"/>
              <a:stretch>
                <a:fillRect l="-32464" r="-32464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>
            <a:off x="-970562" y="65244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-818960" y="40479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574329" y="967230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422728" y="942465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9656385" y="1597390"/>
            <a:ext cx="7602915" cy="195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55"/>
              </a:lnSpc>
            </a:pPr>
            <a:r>
              <a:rPr lang="en-US" sz="6959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DESARROLLO INSTITUCIONAL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13837" y="4421340"/>
            <a:ext cx="9267230" cy="269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55"/>
              </a:lnSpc>
            </a:pPr>
            <a:r>
              <a:rPr lang="en-US" sz="3064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La ejecución del Plan de Contratación Anual, en relación con costos programados para el 2024, se ha ejecutado el </a:t>
            </a:r>
            <a:r>
              <a:rPr lang="en-US" sz="3064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97.17%</a:t>
            </a:r>
            <a:r>
              <a:rPr lang="en-US" sz="3064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, mismo que comprende a los diferentes procesos de adquisición de bienes, servicios, obras y consultorías, tanto de convenios como de gasto general de la UEA EP.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1630" y="1098915"/>
            <a:ext cx="7166913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Ejecución PAC por Monto Programado, año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70562" y="65244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807027" y="3491279"/>
            <a:ext cx="8125279" cy="1445254"/>
            <a:chOff x="0" y="0"/>
            <a:chExt cx="6839033" cy="12164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39033" cy="1216468"/>
            </a:xfrm>
            <a:custGeom>
              <a:avLst/>
              <a:gdLst/>
              <a:ahLst/>
              <a:cxnLst/>
              <a:rect l="l" t="t" r="r" b="b"/>
              <a:pathLst>
                <a:path w="6839033" h="1216468">
                  <a:moveTo>
                    <a:pt x="6714573" y="1216468"/>
                  </a:moveTo>
                  <a:lnTo>
                    <a:pt x="124460" y="1216468"/>
                  </a:lnTo>
                  <a:cubicBezTo>
                    <a:pt x="55880" y="1216468"/>
                    <a:pt x="0" y="1160588"/>
                    <a:pt x="0" y="10920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14573" y="0"/>
                  </a:lnTo>
                  <a:cubicBezTo>
                    <a:pt x="6783153" y="0"/>
                    <a:pt x="6839033" y="55880"/>
                    <a:pt x="6839033" y="124460"/>
                  </a:cubicBezTo>
                  <a:lnTo>
                    <a:pt x="6839033" y="1092008"/>
                  </a:lnTo>
                  <a:cubicBezTo>
                    <a:pt x="6839033" y="1160588"/>
                    <a:pt x="6783153" y="1216468"/>
                    <a:pt x="6714573" y="1216468"/>
                  </a:cubicBezTo>
                  <a:close/>
                </a:path>
              </a:pathLst>
            </a:custGeom>
            <a:solidFill>
              <a:srgbClr val="60E98A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40073" y="8156291"/>
            <a:ext cx="509218" cy="517689"/>
          </a:xfrm>
          <a:custGeom>
            <a:avLst/>
            <a:gdLst/>
            <a:ahLst/>
            <a:cxnLst/>
            <a:rect l="l" t="t" r="r" b="b"/>
            <a:pathLst>
              <a:path w="509218" h="517689">
                <a:moveTo>
                  <a:pt x="0" y="0"/>
                </a:moveTo>
                <a:lnTo>
                  <a:pt x="509218" y="0"/>
                </a:lnTo>
                <a:lnTo>
                  <a:pt x="509218" y="517690"/>
                </a:lnTo>
                <a:lnTo>
                  <a:pt x="0" y="51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807027" y="5505413"/>
            <a:ext cx="8125279" cy="1615596"/>
            <a:chOff x="0" y="0"/>
            <a:chExt cx="6839033" cy="1359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39033" cy="1359844"/>
            </a:xfrm>
            <a:custGeom>
              <a:avLst/>
              <a:gdLst/>
              <a:ahLst/>
              <a:cxnLst/>
              <a:rect l="l" t="t" r="r" b="b"/>
              <a:pathLst>
                <a:path w="6839033" h="1359844">
                  <a:moveTo>
                    <a:pt x="6714573" y="1359844"/>
                  </a:moveTo>
                  <a:lnTo>
                    <a:pt x="124460" y="1359844"/>
                  </a:lnTo>
                  <a:cubicBezTo>
                    <a:pt x="55880" y="1359844"/>
                    <a:pt x="0" y="1303964"/>
                    <a:pt x="0" y="12353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14573" y="0"/>
                  </a:lnTo>
                  <a:cubicBezTo>
                    <a:pt x="6783153" y="0"/>
                    <a:pt x="6839033" y="55880"/>
                    <a:pt x="6839033" y="124460"/>
                  </a:cubicBezTo>
                  <a:lnTo>
                    <a:pt x="6839033" y="1235384"/>
                  </a:lnTo>
                  <a:cubicBezTo>
                    <a:pt x="6839033" y="1303964"/>
                    <a:pt x="6783153" y="1359844"/>
                    <a:pt x="6714573" y="1359844"/>
                  </a:cubicBezTo>
                  <a:close/>
                </a:path>
              </a:pathLst>
            </a:custGeom>
            <a:solidFill>
              <a:srgbClr val="5BD8E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889391" y="6054366"/>
            <a:ext cx="509218" cy="517689"/>
          </a:xfrm>
          <a:custGeom>
            <a:avLst/>
            <a:gdLst/>
            <a:ahLst/>
            <a:cxnLst/>
            <a:rect l="l" t="t" r="r" b="b"/>
            <a:pathLst>
              <a:path w="509218" h="517689">
                <a:moveTo>
                  <a:pt x="0" y="0"/>
                </a:moveTo>
                <a:lnTo>
                  <a:pt x="509218" y="0"/>
                </a:lnTo>
                <a:lnTo>
                  <a:pt x="509218" y="517690"/>
                </a:lnTo>
                <a:lnTo>
                  <a:pt x="0" y="51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16222" y="5593850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5039" y="1669015"/>
            <a:ext cx="6273604" cy="123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4"/>
              </a:lnSpc>
            </a:pPr>
            <a:r>
              <a:rPr lang="en-US" sz="9830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Contenido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49291" y="3840642"/>
            <a:ext cx="6712541" cy="127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3"/>
              </a:lnSpc>
            </a:pPr>
            <a:r>
              <a:rPr lang="en-US" sz="2438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PRESENTACIÓN DE LA EMPRESA PÚBLICA </a:t>
            </a:r>
          </a:p>
          <a:p>
            <a:pPr algn="l">
              <a:lnSpc>
                <a:spcPts val="3413"/>
              </a:lnSpc>
            </a:pPr>
            <a:r>
              <a:rPr lang="en-US" sz="2438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AMAZÓNICA UEA EP</a:t>
            </a:r>
          </a:p>
          <a:p>
            <a:pPr algn="l">
              <a:lnSpc>
                <a:spcPts val="3413"/>
              </a:lnSpc>
            </a:pPr>
            <a:endParaRPr lang="en-US" sz="2438" b="1">
              <a:solidFill>
                <a:srgbClr val="000000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72612" y="5905078"/>
            <a:ext cx="7056399" cy="127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3"/>
              </a:lnSpc>
            </a:pPr>
            <a:r>
              <a:rPr lang="en-US" sz="2438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RESULTADOS DE LA GESTIÓN DE LA EMPRESA PÚBLICA AMAZÓNICA UEA EP AÑO 2024</a:t>
            </a:r>
          </a:p>
          <a:p>
            <a:pPr algn="l">
              <a:lnSpc>
                <a:spcPts val="3413"/>
              </a:lnSpc>
            </a:pPr>
            <a:endParaRPr lang="en-US" sz="2438" b="1">
              <a:solidFill>
                <a:srgbClr val="000000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-818960" y="40479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574329" y="967230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22728" y="9424655"/>
            <a:ext cx="198218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8807027" y="7692509"/>
            <a:ext cx="8125279" cy="1445254"/>
            <a:chOff x="0" y="0"/>
            <a:chExt cx="6839033" cy="12164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839033" cy="1216468"/>
            </a:xfrm>
            <a:custGeom>
              <a:avLst/>
              <a:gdLst/>
              <a:ahLst/>
              <a:cxnLst/>
              <a:rect l="l" t="t" r="r" b="b"/>
              <a:pathLst>
                <a:path w="6839033" h="1216468">
                  <a:moveTo>
                    <a:pt x="6714573" y="1216468"/>
                  </a:moveTo>
                  <a:lnTo>
                    <a:pt x="124460" y="1216468"/>
                  </a:lnTo>
                  <a:cubicBezTo>
                    <a:pt x="55880" y="1216468"/>
                    <a:pt x="0" y="1160588"/>
                    <a:pt x="0" y="10920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14573" y="0"/>
                  </a:lnTo>
                  <a:cubicBezTo>
                    <a:pt x="6783153" y="0"/>
                    <a:pt x="6839033" y="55880"/>
                    <a:pt x="6839033" y="124460"/>
                  </a:cubicBezTo>
                  <a:lnTo>
                    <a:pt x="6839033" y="1092008"/>
                  </a:lnTo>
                  <a:cubicBezTo>
                    <a:pt x="6839033" y="1160588"/>
                    <a:pt x="6783153" y="1216468"/>
                    <a:pt x="6714573" y="1216468"/>
                  </a:cubicBezTo>
                  <a:close/>
                </a:path>
              </a:pathLst>
            </a:custGeom>
            <a:solidFill>
              <a:srgbClr val="60E98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9821220" y="8232364"/>
            <a:ext cx="6712541" cy="41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3"/>
              </a:lnSpc>
            </a:pPr>
            <a:r>
              <a:rPr lang="en-US" sz="2438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DESARROLLO INSTITUCIONAL</a:t>
            </a:r>
          </a:p>
        </p:txBody>
      </p:sp>
      <p:sp>
        <p:nvSpPr>
          <p:cNvPr id="19" name="Freeform 19"/>
          <p:cNvSpPr/>
          <p:nvPr/>
        </p:nvSpPr>
        <p:spPr>
          <a:xfrm>
            <a:off x="8968143" y="8013987"/>
            <a:ext cx="509218" cy="517689"/>
          </a:xfrm>
          <a:custGeom>
            <a:avLst/>
            <a:gdLst/>
            <a:ahLst/>
            <a:cxnLst/>
            <a:rect l="l" t="t" r="r" b="b"/>
            <a:pathLst>
              <a:path w="509218" h="517689">
                <a:moveTo>
                  <a:pt x="0" y="0"/>
                </a:moveTo>
                <a:lnTo>
                  <a:pt x="509219" y="0"/>
                </a:lnTo>
                <a:lnTo>
                  <a:pt x="509219" y="517690"/>
                </a:lnTo>
                <a:lnTo>
                  <a:pt x="0" y="51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68143" y="3854249"/>
            <a:ext cx="509218" cy="517689"/>
          </a:xfrm>
          <a:custGeom>
            <a:avLst/>
            <a:gdLst/>
            <a:ahLst/>
            <a:cxnLst/>
            <a:rect l="l" t="t" r="r" b="b"/>
            <a:pathLst>
              <a:path w="509218" h="517689">
                <a:moveTo>
                  <a:pt x="0" y="0"/>
                </a:moveTo>
                <a:lnTo>
                  <a:pt x="509219" y="0"/>
                </a:lnTo>
                <a:lnTo>
                  <a:pt x="509219" y="517689"/>
                </a:lnTo>
                <a:lnTo>
                  <a:pt x="0" y="517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40876" y="4113093"/>
            <a:ext cx="4055643" cy="3513753"/>
          </a:xfrm>
          <a:custGeom>
            <a:avLst/>
            <a:gdLst/>
            <a:ahLst/>
            <a:cxnLst/>
            <a:rect l="l" t="t" r="r" b="b"/>
            <a:pathLst>
              <a:path w="4055643" h="3513753">
                <a:moveTo>
                  <a:pt x="0" y="0"/>
                </a:moveTo>
                <a:lnTo>
                  <a:pt x="4055643" y="0"/>
                </a:lnTo>
                <a:lnTo>
                  <a:pt x="4055643" y="3513753"/>
                </a:lnTo>
                <a:lnTo>
                  <a:pt x="0" y="35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41" r="-205621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1931" y="1870270"/>
            <a:ext cx="8022001" cy="6546460"/>
            <a:chOff x="0" y="0"/>
            <a:chExt cx="7420033" cy="6055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20033" cy="6055216"/>
            </a:xfrm>
            <a:custGeom>
              <a:avLst/>
              <a:gdLst/>
              <a:ahLst/>
              <a:cxnLst/>
              <a:rect l="l" t="t" r="r" b="b"/>
              <a:pathLst>
                <a:path w="7420033" h="6055216">
                  <a:moveTo>
                    <a:pt x="7295573" y="6055216"/>
                  </a:moveTo>
                  <a:lnTo>
                    <a:pt x="124460" y="6055216"/>
                  </a:lnTo>
                  <a:cubicBezTo>
                    <a:pt x="55880" y="6055216"/>
                    <a:pt x="0" y="5999336"/>
                    <a:pt x="0" y="59307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95573" y="0"/>
                  </a:lnTo>
                  <a:cubicBezTo>
                    <a:pt x="7364153" y="0"/>
                    <a:pt x="7420033" y="55880"/>
                    <a:pt x="7420033" y="124460"/>
                  </a:cubicBezTo>
                  <a:lnTo>
                    <a:pt x="7420033" y="5930756"/>
                  </a:lnTo>
                  <a:cubicBezTo>
                    <a:pt x="7420033" y="5999336"/>
                    <a:pt x="7364153" y="6055216"/>
                    <a:pt x="7295573" y="6055216"/>
                  </a:cubicBezTo>
                  <a:close/>
                </a:path>
              </a:pathLst>
            </a:custGeom>
            <a:solidFill>
              <a:srgbClr val="EDA7A7"/>
            </a:solidFill>
          </p:spPr>
        </p:sp>
      </p:grpSp>
      <p:sp>
        <p:nvSpPr>
          <p:cNvPr id="4" name="Freeform 4"/>
          <p:cNvSpPr/>
          <p:nvPr/>
        </p:nvSpPr>
        <p:spPr>
          <a:xfrm rot="-3227623">
            <a:off x="16592986" y="1073344"/>
            <a:ext cx="3315235" cy="2947545"/>
          </a:xfrm>
          <a:custGeom>
            <a:avLst/>
            <a:gdLst/>
            <a:ahLst/>
            <a:cxnLst/>
            <a:rect l="l" t="t" r="r" b="b"/>
            <a:pathLst>
              <a:path w="3315235" h="2947545">
                <a:moveTo>
                  <a:pt x="0" y="0"/>
                </a:moveTo>
                <a:lnTo>
                  <a:pt x="3315235" y="0"/>
                </a:lnTo>
                <a:lnTo>
                  <a:pt x="3315235" y="2947545"/>
                </a:lnTo>
                <a:lnTo>
                  <a:pt x="0" y="294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89246">
            <a:off x="-1657617" y="6088825"/>
            <a:ext cx="3315235" cy="2947545"/>
          </a:xfrm>
          <a:custGeom>
            <a:avLst/>
            <a:gdLst/>
            <a:ahLst/>
            <a:cxnLst/>
            <a:rect l="l" t="t" r="r" b="b"/>
            <a:pathLst>
              <a:path w="3315235" h="2947545">
                <a:moveTo>
                  <a:pt x="0" y="0"/>
                </a:moveTo>
                <a:lnTo>
                  <a:pt x="3315234" y="0"/>
                </a:lnTo>
                <a:lnTo>
                  <a:pt x="3315234" y="2947546"/>
                </a:lnTo>
                <a:lnTo>
                  <a:pt x="0" y="2947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61034" y="204386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196265"/>
            <a:ext cx="7620721" cy="105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773">
                <a:solidFill>
                  <a:srgbClr val="FFFFFF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INDICADORES </a:t>
            </a:r>
          </a:p>
          <a:p>
            <a:pPr marL="0" lvl="0" indent="0" algn="ctr">
              <a:lnSpc>
                <a:spcPts val="4151"/>
              </a:lnSpc>
              <a:spcBef>
                <a:spcPct val="0"/>
              </a:spcBef>
            </a:pPr>
            <a:r>
              <a:rPr lang="en-US" sz="3773">
                <a:solidFill>
                  <a:srgbClr val="FFFFFF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TALENTO HUMANO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29737"/>
            <a:ext cx="7620721" cy="469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63"/>
              </a:lnSpc>
            </a:pPr>
            <a:r>
              <a:rPr lang="en-US" sz="2973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Durante el año 2024, el Plan de Talento Humano  alcanzó un 81% de cumplimiento general. </a:t>
            </a:r>
          </a:p>
          <a:p>
            <a:pPr algn="just">
              <a:lnSpc>
                <a:spcPts val="4163"/>
              </a:lnSpc>
            </a:pPr>
            <a:endParaRPr lang="en-US" sz="2973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marL="0" lvl="0" indent="0" algn="just">
              <a:lnSpc>
                <a:spcPts val="4163"/>
              </a:lnSpc>
              <a:spcBef>
                <a:spcPct val="0"/>
              </a:spcBef>
            </a:pPr>
            <a:r>
              <a:rPr lang="en-US" sz="2973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El plan de capacitación se ejecutó al 100%, alcanzando los objetivos anuales planificados, en cuanto a la contratación de personal amazónico, se logró un 80%, respecto la contratación del personal amazónico.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F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304124"/>
            <a:ext cx="11655442" cy="11209454"/>
            <a:chOff x="0" y="0"/>
            <a:chExt cx="3069746" cy="29522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127248" y="5295841"/>
            <a:ext cx="3695102" cy="9525"/>
          </a:xfrm>
          <a:prstGeom prst="line">
            <a:avLst/>
          </a:prstGeom>
          <a:ln w="9525" cap="flat">
            <a:solidFill>
              <a:srgbClr val="AB84C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537810" y="2579075"/>
            <a:ext cx="873978" cy="873978"/>
            <a:chOff x="0" y="0"/>
            <a:chExt cx="1165303" cy="116530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65303" cy="1165303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6EEE8"/>
              </a:solid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319923" y="179229"/>
              <a:ext cx="525458" cy="806845"/>
            </a:xfrm>
            <a:custGeom>
              <a:avLst/>
              <a:gdLst/>
              <a:ahLst/>
              <a:cxnLst/>
              <a:rect l="l" t="t" r="r" b="b"/>
              <a:pathLst>
                <a:path w="525458" h="806845">
                  <a:moveTo>
                    <a:pt x="0" y="0"/>
                  </a:moveTo>
                  <a:lnTo>
                    <a:pt x="525457" y="0"/>
                  </a:lnTo>
                  <a:lnTo>
                    <a:pt x="525457" y="806845"/>
                  </a:lnTo>
                  <a:lnTo>
                    <a:pt x="0" y="806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537810" y="4104799"/>
            <a:ext cx="873978" cy="873978"/>
            <a:chOff x="0" y="0"/>
            <a:chExt cx="1165303" cy="116530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65303" cy="116530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6EEE8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244407" y="244407"/>
              <a:ext cx="676490" cy="676490"/>
            </a:xfrm>
            <a:custGeom>
              <a:avLst/>
              <a:gdLst/>
              <a:ahLst/>
              <a:cxnLst/>
              <a:rect l="l" t="t" r="r" b="b"/>
              <a:pathLst>
                <a:path w="676490" h="676490">
                  <a:moveTo>
                    <a:pt x="0" y="0"/>
                  </a:moveTo>
                  <a:lnTo>
                    <a:pt x="676490" y="0"/>
                  </a:lnTo>
                  <a:lnTo>
                    <a:pt x="676490" y="676490"/>
                  </a:lnTo>
                  <a:lnTo>
                    <a:pt x="0" y="67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537810" y="5626477"/>
            <a:ext cx="873978" cy="873978"/>
            <a:chOff x="0" y="0"/>
            <a:chExt cx="1165303" cy="116530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65303" cy="1165303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6EEE8"/>
              </a:solidFill>
            </p:spPr>
          </p:sp>
        </p:grpSp>
        <p:sp>
          <p:nvSpPr>
            <p:cNvPr id="17" name="Freeform 17"/>
            <p:cNvSpPr/>
            <p:nvPr/>
          </p:nvSpPr>
          <p:spPr>
            <a:xfrm>
              <a:off x="206948" y="314493"/>
              <a:ext cx="751408" cy="536318"/>
            </a:xfrm>
            <a:custGeom>
              <a:avLst/>
              <a:gdLst/>
              <a:ahLst/>
              <a:cxnLst/>
              <a:rect l="l" t="t" r="r" b="b"/>
              <a:pathLst>
                <a:path w="751408" h="536318">
                  <a:moveTo>
                    <a:pt x="0" y="0"/>
                  </a:moveTo>
                  <a:lnTo>
                    <a:pt x="751408" y="0"/>
                  </a:lnTo>
                  <a:lnTo>
                    <a:pt x="751408" y="536318"/>
                  </a:lnTo>
                  <a:lnTo>
                    <a:pt x="0" y="53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537810" y="7148154"/>
            <a:ext cx="873978" cy="873978"/>
            <a:chOff x="0" y="0"/>
            <a:chExt cx="1165303" cy="116530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165303" cy="1165303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6EEE8"/>
              </a:solidFill>
            </p:spPr>
          </p:sp>
        </p:grpSp>
        <p:sp>
          <p:nvSpPr>
            <p:cNvPr id="21" name="Freeform 21"/>
            <p:cNvSpPr/>
            <p:nvPr/>
          </p:nvSpPr>
          <p:spPr>
            <a:xfrm>
              <a:off x="206948" y="193960"/>
              <a:ext cx="763958" cy="777384"/>
            </a:xfrm>
            <a:custGeom>
              <a:avLst/>
              <a:gdLst/>
              <a:ahLst/>
              <a:cxnLst/>
              <a:rect l="l" t="t" r="r" b="b"/>
              <a:pathLst>
                <a:path w="763958" h="777384">
                  <a:moveTo>
                    <a:pt x="0" y="0"/>
                  </a:moveTo>
                  <a:lnTo>
                    <a:pt x="763957" y="0"/>
                  </a:lnTo>
                  <a:lnTo>
                    <a:pt x="763957" y="777384"/>
                  </a:lnTo>
                  <a:lnTo>
                    <a:pt x="0" y="777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028700" y="2785102"/>
            <a:ext cx="6469759" cy="512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56"/>
              </a:lnSpc>
            </a:pPr>
            <a:r>
              <a:rPr lang="en-US" sz="9141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Empresa Pública Amazónica UEA EP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63840" y="2616014"/>
            <a:ext cx="6042496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</a:pPr>
            <a:r>
              <a:rPr lang="en-US" sz="261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Km. 2. 1/2 vía Puyo a Tena (Paso Lateral) – Universidad Estatal Amazónica</a:t>
            </a:r>
          </a:p>
          <a:p>
            <a:pPr algn="l">
              <a:lnSpc>
                <a:spcPts val="3136"/>
              </a:lnSpc>
            </a:pPr>
            <a:r>
              <a:rPr lang="en-US" sz="261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Puyo – Pastaza – Ecuador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63840" y="4342325"/>
            <a:ext cx="383315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</a:pPr>
            <a:r>
              <a:rPr lang="en-US" sz="261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032 892 118 / 032892-098 Ext: 156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63840" y="5805196"/>
            <a:ext cx="4396723" cy="44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8"/>
              </a:lnSpc>
            </a:pPr>
            <a:r>
              <a:rPr lang="en-US" sz="261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amazonicaep@uea.edu.ec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63840" y="7326874"/>
            <a:ext cx="4396723" cy="44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8"/>
              </a:lnSpc>
            </a:pPr>
            <a:r>
              <a:rPr lang="en-US" sz="2613" b="1" u="sng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  <a:hlinkClick r:id="rId10" tooltip="https://www.amazonicaep.ec/web/v2/"/>
              </a:rPr>
              <a:t>www.</a:t>
            </a:r>
            <a:r>
              <a:rPr lang="en-US" sz="2613" b="1" u="sng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amazonicaep.ec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27623">
            <a:off x="16592986" y="1073344"/>
            <a:ext cx="3315235" cy="2947545"/>
          </a:xfrm>
          <a:custGeom>
            <a:avLst/>
            <a:gdLst/>
            <a:ahLst/>
            <a:cxnLst/>
            <a:rect l="l" t="t" r="r" b="b"/>
            <a:pathLst>
              <a:path w="3315235" h="2947545">
                <a:moveTo>
                  <a:pt x="0" y="0"/>
                </a:moveTo>
                <a:lnTo>
                  <a:pt x="3315235" y="0"/>
                </a:lnTo>
                <a:lnTo>
                  <a:pt x="3315235" y="2947545"/>
                </a:lnTo>
                <a:lnTo>
                  <a:pt x="0" y="294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40208" y="2884151"/>
            <a:ext cx="14929124" cy="3019978"/>
            <a:chOff x="0" y="0"/>
            <a:chExt cx="7643500" cy="15461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500" cy="1546186"/>
            </a:xfrm>
            <a:custGeom>
              <a:avLst/>
              <a:gdLst/>
              <a:ahLst/>
              <a:cxnLst/>
              <a:rect l="l" t="t" r="r" b="b"/>
              <a:pathLst>
                <a:path w="7643500" h="1546186">
                  <a:moveTo>
                    <a:pt x="7519039" y="1546186"/>
                  </a:moveTo>
                  <a:lnTo>
                    <a:pt x="124460" y="1546186"/>
                  </a:lnTo>
                  <a:cubicBezTo>
                    <a:pt x="55880" y="1546186"/>
                    <a:pt x="0" y="1490306"/>
                    <a:pt x="0" y="14217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19039" y="0"/>
                  </a:lnTo>
                  <a:cubicBezTo>
                    <a:pt x="7587620" y="0"/>
                    <a:pt x="7643500" y="55880"/>
                    <a:pt x="7643500" y="124460"/>
                  </a:cubicBezTo>
                  <a:lnTo>
                    <a:pt x="7643500" y="1421726"/>
                  </a:lnTo>
                  <a:cubicBezTo>
                    <a:pt x="7643500" y="1490306"/>
                    <a:pt x="7587620" y="1546186"/>
                    <a:pt x="7519039" y="1546186"/>
                  </a:cubicBezTo>
                  <a:close/>
                </a:path>
              </a:pathLst>
            </a:custGeom>
            <a:solidFill>
              <a:srgbClr val="60E98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40208" y="6167220"/>
            <a:ext cx="14929124" cy="2790756"/>
            <a:chOff x="0" y="0"/>
            <a:chExt cx="8271308" cy="1546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1308" cy="1546186"/>
            </a:xfrm>
            <a:custGeom>
              <a:avLst/>
              <a:gdLst/>
              <a:ahLst/>
              <a:cxnLst/>
              <a:rect l="l" t="t" r="r" b="b"/>
              <a:pathLst>
                <a:path w="8271308" h="1546186">
                  <a:moveTo>
                    <a:pt x="8146848" y="1546186"/>
                  </a:moveTo>
                  <a:lnTo>
                    <a:pt x="124460" y="1546186"/>
                  </a:lnTo>
                  <a:cubicBezTo>
                    <a:pt x="55880" y="1546186"/>
                    <a:pt x="0" y="1490306"/>
                    <a:pt x="0" y="14217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146848" y="0"/>
                  </a:lnTo>
                  <a:cubicBezTo>
                    <a:pt x="8215429" y="0"/>
                    <a:pt x="8271308" y="55880"/>
                    <a:pt x="8271308" y="124460"/>
                  </a:cubicBezTo>
                  <a:lnTo>
                    <a:pt x="8271308" y="1421726"/>
                  </a:lnTo>
                  <a:cubicBezTo>
                    <a:pt x="8271308" y="1490306"/>
                    <a:pt x="8215429" y="1546186"/>
                    <a:pt x="8146848" y="1546186"/>
                  </a:cubicBezTo>
                  <a:close/>
                </a:path>
              </a:pathLst>
            </a:custGeom>
            <a:solidFill>
              <a:srgbClr val="5BD8E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712757" y="6347042"/>
            <a:ext cx="8198384" cy="60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503" b="1" spc="-98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¿A DÓNDE VAMOS?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0016" y="7180705"/>
            <a:ext cx="14042454" cy="147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2"/>
              </a:lnSpc>
            </a:pPr>
            <a:r>
              <a:rPr lang="en-US" sz="2808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Aspiramos para el año 2026, ser la Empresa Pública Amazónica con una amplia diversificación de productos y servicios de calidad, siendo un referente de sostenibilidad económica, social y ambiental en el Ecuador.</a:t>
            </a:r>
          </a:p>
        </p:txBody>
      </p:sp>
      <p:sp>
        <p:nvSpPr>
          <p:cNvPr id="9" name="Freeform 9"/>
          <p:cNvSpPr/>
          <p:nvPr/>
        </p:nvSpPr>
        <p:spPr>
          <a:xfrm rot="7689246">
            <a:off x="-1657617" y="6088825"/>
            <a:ext cx="3315235" cy="2947545"/>
          </a:xfrm>
          <a:custGeom>
            <a:avLst/>
            <a:gdLst/>
            <a:ahLst/>
            <a:cxnLst/>
            <a:rect l="l" t="t" r="r" b="b"/>
            <a:pathLst>
              <a:path w="3315235" h="2947545">
                <a:moveTo>
                  <a:pt x="0" y="0"/>
                </a:moveTo>
                <a:lnTo>
                  <a:pt x="3315234" y="0"/>
                </a:lnTo>
                <a:lnTo>
                  <a:pt x="3315234" y="2947546"/>
                </a:lnTo>
                <a:lnTo>
                  <a:pt x="0" y="2947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2672" y="3347856"/>
            <a:ext cx="1377105" cy="1409972"/>
          </a:xfrm>
          <a:custGeom>
            <a:avLst/>
            <a:gdLst/>
            <a:ahLst/>
            <a:cxnLst/>
            <a:rect l="l" t="t" r="r" b="b"/>
            <a:pathLst>
              <a:path w="1377105" h="1409972">
                <a:moveTo>
                  <a:pt x="0" y="0"/>
                </a:moveTo>
                <a:lnTo>
                  <a:pt x="1377106" y="0"/>
                </a:lnTo>
                <a:lnTo>
                  <a:pt x="1377106" y="1409971"/>
                </a:lnTo>
                <a:lnTo>
                  <a:pt x="0" y="140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76130" y="6552444"/>
            <a:ext cx="1490190" cy="1702592"/>
          </a:xfrm>
          <a:custGeom>
            <a:avLst/>
            <a:gdLst/>
            <a:ahLst/>
            <a:cxnLst/>
            <a:rect l="l" t="t" r="r" b="b"/>
            <a:pathLst>
              <a:path w="1490190" h="1702592">
                <a:moveTo>
                  <a:pt x="0" y="0"/>
                </a:moveTo>
                <a:lnTo>
                  <a:pt x="1490190" y="0"/>
                </a:lnTo>
                <a:lnTo>
                  <a:pt x="1490190" y="1702592"/>
                </a:lnTo>
                <a:lnTo>
                  <a:pt x="0" y="1702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75632" y="1595724"/>
            <a:ext cx="12910696" cy="125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9999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Nosotros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8102" y="3162028"/>
            <a:ext cx="8198384" cy="60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503" b="1" spc="-98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¿QUIÉNES SOMOS 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1223" y="3995691"/>
            <a:ext cx="14565554" cy="146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Somos una empresa pública que brinda alternativas de solución a diversas necesidades de forma ágil y eficiente, a través de la formulación, ejecución y evaluación de proyectos en nuestras 4 líneas de negocio y mediante la vinculación directa con la Academia y la sociedad.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6378" y="1739445"/>
            <a:ext cx="15615244" cy="6808110"/>
            <a:chOff x="0" y="0"/>
            <a:chExt cx="4309747" cy="18790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747" cy="1879012"/>
            </a:xfrm>
            <a:custGeom>
              <a:avLst/>
              <a:gdLst/>
              <a:ahLst/>
              <a:cxnLst/>
              <a:rect l="l" t="t" r="r" b="b"/>
              <a:pathLst>
                <a:path w="4309747" h="1879012">
                  <a:moveTo>
                    <a:pt x="0" y="0"/>
                  </a:moveTo>
                  <a:lnTo>
                    <a:pt x="4309747" y="0"/>
                  </a:lnTo>
                  <a:lnTo>
                    <a:pt x="4309747" y="1879012"/>
                  </a:lnTo>
                  <a:lnTo>
                    <a:pt x="0" y="1879012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09747" cy="1917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3646" y="-4646295"/>
            <a:ext cx="5246370" cy="5246370"/>
            <a:chOff x="0" y="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50083" y="9717290"/>
            <a:ext cx="5246370" cy="5246370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55417" y="2340328"/>
            <a:ext cx="5772363" cy="5606344"/>
          </a:xfrm>
          <a:custGeom>
            <a:avLst/>
            <a:gdLst/>
            <a:ahLst/>
            <a:cxnLst/>
            <a:rect l="l" t="t" r="r" b="b"/>
            <a:pathLst>
              <a:path w="5772363" h="5606344">
                <a:moveTo>
                  <a:pt x="0" y="0"/>
                </a:moveTo>
                <a:lnTo>
                  <a:pt x="5772363" y="0"/>
                </a:lnTo>
                <a:lnTo>
                  <a:pt x="5772363" y="5606344"/>
                </a:lnTo>
                <a:lnTo>
                  <a:pt x="0" y="560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46805" y="2168233"/>
            <a:ext cx="8933775" cy="77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6256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Nuestra cobertura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27780" y="3390690"/>
            <a:ext cx="8741434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8"/>
              </a:lnSpc>
            </a:pPr>
            <a:r>
              <a:rPr lang="en-US" sz="35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Somos una empresa con presencia en 4 provincias de todo el Ecuador.</a:t>
            </a:r>
          </a:p>
          <a:p>
            <a:pPr algn="ctr">
              <a:lnSpc>
                <a:spcPts val="4308"/>
              </a:lnSpc>
            </a:pPr>
            <a:endParaRPr lang="en-US" sz="3590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ctr">
              <a:lnSpc>
                <a:spcPts val="4308"/>
              </a:lnSpc>
            </a:pPr>
            <a:r>
              <a:rPr lang="en-US" sz="35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Ejecutamos proyectos de alto impacto que han contribuido notablemente para el progreso de nuestra región amazónica.</a:t>
            </a:r>
          </a:p>
          <a:p>
            <a:pPr algn="ctr">
              <a:lnSpc>
                <a:spcPts val="4308"/>
              </a:lnSpc>
            </a:pPr>
            <a:endParaRPr lang="en-US" sz="3590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ctr">
              <a:lnSpc>
                <a:spcPts val="4308"/>
              </a:lnSpc>
            </a:pPr>
            <a:r>
              <a:rPr lang="en-US" sz="35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Consolidamos estrategias y optimizamos procesos, generando valor y competitividad.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804" y="1930306"/>
            <a:ext cx="4619630" cy="9306504"/>
            <a:chOff x="0" y="0"/>
            <a:chExt cx="6159507" cy="12408672"/>
          </a:xfrm>
        </p:grpSpPr>
        <p:sp>
          <p:nvSpPr>
            <p:cNvPr id="3" name="Freeform 3"/>
            <p:cNvSpPr/>
            <p:nvPr/>
          </p:nvSpPr>
          <p:spPr>
            <a:xfrm rot="5400000">
              <a:off x="1215614" y="7468045"/>
              <a:ext cx="3725013" cy="6156242"/>
            </a:xfrm>
            <a:custGeom>
              <a:avLst/>
              <a:gdLst/>
              <a:ahLst/>
              <a:cxnLst/>
              <a:rect l="l" t="t" r="r" b="b"/>
              <a:pathLst>
                <a:path w="3725013" h="6156242">
                  <a:moveTo>
                    <a:pt x="0" y="0"/>
                  </a:moveTo>
                  <a:lnTo>
                    <a:pt x="3725013" y="0"/>
                  </a:lnTo>
                  <a:lnTo>
                    <a:pt x="3725013" y="6156241"/>
                  </a:lnTo>
                  <a:lnTo>
                    <a:pt x="0" y="6156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92" b="-26592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3265" y="0"/>
              <a:ext cx="6156242" cy="11311964"/>
              <a:chOff x="0" y="0"/>
              <a:chExt cx="2558096" cy="47004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58096" cy="4700448"/>
              </a:xfrm>
              <a:custGeom>
                <a:avLst/>
                <a:gdLst/>
                <a:ahLst/>
                <a:cxnLst/>
                <a:rect l="l" t="t" r="r" b="b"/>
                <a:pathLst>
                  <a:path w="2558096" h="4700448">
                    <a:moveTo>
                      <a:pt x="2433636" y="4700448"/>
                    </a:moveTo>
                    <a:lnTo>
                      <a:pt x="124460" y="4700448"/>
                    </a:lnTo>
                    <a:cubicBezTo>
                      <a:pt x="55880" y="4700448"/>
                      <a:pt x="0" y="4644568"/>
                      <a:pt x="0" y="45759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3636" y="0"/>
                    </a:lnTo>
                    <a:cubicBezTo>
                      <a:pt x="2502216" y="0"/>
                      <a:pt x="2558096" y="55880"/>
                      <a:pt x="2558096" y="124460"/>
                    </a:cubicBezTo>
                    <a:lnTo>
                      <a:pt x="2558096" y="4575988"/>
                    </a:lnTo>
                    <a:cubicBezTo>
                      <a:pt x="2558096" y="4644568"/>
                      <a:pt x="2502216" y="4700448"/>
                      <a:pt x="2433636" y="4700448"/>
                    </a:cubicBezTo>
                    <a:close/>
                  </a:path>
                </a:pathLst>
              </a:custGeom>
              <a:solidFill>
                <a:srgbClr val="5BD8E9"/>
              </a:solidFill>
            </p:spPr>
          </p:sp>
        </p:grpSp>
      </p:grpSp>
      <p:grpSp>
        <p:nvGrpSpPr>
          <p:cNvPr id="6" name="Group 6"/>
          <p:cNvGrpSpPr/>
          <p:nvPr/>
        </p:nvGrpSpPr>
        <p:grpSpPr>
          <a:xfrm>
            <a:off x="4754684" y="1811662"/>
            <a:ext cx="4695460" cy="9240533"/>
            <a:chOff x="0" y="0"/>
            <a:chExt cx="6260613" cy="12320711"/>
          </a:xfrm>
        </p:grpSpPr>
        <p:sp>
          <p:nvSpPr>
            <p:cNvPr id="7" name="Freeform 7"/>
            <p:cNvSpPr/>
            <p:nvPr/>
          </p:nvSpPr>
          <p:spPr>
            <a:xfrm rot="5400000">
              <a:off x="1281833" y="7341931"/>
              <a:ext cx="3698608" cy="6258954"/>
            </a:xfrm>
            <a:custGeom>
              <a:avLst/>
              <a:gdLst/>
              <a:ahLst/>
              <a:cxnLst/>
              <a:rect l="l" t="t" r="r" b="b"/>
              <a:pathLst>
                <a:path w="3698608" h="6258954">
                  <a:moveTo>
                    <a:pt x="0" y="0"/>
                  </a:moveTo>
                  <a:lnTo>
                    <a:pt x="3698607" y="0"/>
                  </a:lnTo>
                  <a:lnTo>
                    <a:pt x="3698607" y="6258953"/>
                  </a:lnTo>
                  <a:lnTo>
                    <a:pt x="0" y="6258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801" b="-24801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6258954" cy="11231778"/>
              <a:chOff x="0" y="0"/>
              <a:chExt cx="2600776" cy="466712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00776" cy="4667128"/>
              </a:xfrm>
              <a:custGeom>
                <a:avLst/>
                <a:gdLst/>
                <a:ahLst/>
                <a:cxnLst/>
                <a:rect l="l" t="t" r="r" b="b"/>
                <a:pathLst>
                  <a:path w="2600776" h="4667128">
                    <a:moveTo>
                      <a:pt x="2476316" y="4667128"/>
                    </a:moveTo>
                    <a:lnTo>
                      <a:pt x="124460" y="4667128"/>
                    </a:lnTo>
                    <a:cubicBezTo>
                      <a:pt x="55880" y="4667128"/>
                      <a:pt x="0" y="4611248"/>
                      <a:pt x="0" y="45426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76316" y="0"/>
                    </a:lnTo>
                    <a:cubicBezTo>
                      <a:pt x="2544896" y="0"/>
                      <a:pt x="2600776" y="55880"/>
                      <a:pt x="2600776" y="124460"/>
                    </a:cubicBezTo>
                    <a:lnTo>
                      <a:pt x="2600776" y="4542668"/>
                    </a:lnTo>
                    <a:cubicBezTo>
                      <a:pt x="2600776" y="4611248"/>
                      <a:pt x="2544896" y="4667128"/>
                      <a:pt x="2476316" y="4667128"/>
                    </a:cubicBezTo>
                    <a:close/>
                  </a:path>
                </a:pathLst>
              </a:custGeom>
              <a:solidFill>
                <a:srgbClr val="60E98A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9543652" y="1875726"/>
            <a:ext cx="4252611" cy="9176469"/>
            <a:chOff x="0" y="0"/>
            <a:chExt cx="5670148" cy="12235292"/>
          </a:xfrm>
        </p:grpSpPr>
        <p:sp>
          <p:nvSpPr>
            <p:cNvPr id="11" name="Freeform 11"/>
            <p:cNvSpPr/>
            <p:nvPr/>
          </p:nvSpPr>
          <p:spPr>
            <a:xfrm rot="5400000">
              <a:off x="991730" y="7570597"/>
              <a:ext cx="3672965" cy="5656425"/>
            </a:xfrm>
            <a:custGeom>
              <a:avLst/>
              <a:gdLst/>
              <a:ahLst/>
              <a:cxnLst/>
              <a:rect l="l" t="t" r="r" b="b"/>
              <a:pathLst>
                <a:path w="3672965" h="5656425">
                  <a:moveTo>
                    <a:pt x="0" y="0"/>
                  </a:moveTo>
                  <a:lnTo>
                    <a:pt x="3672965" y="0"/>
                  </a:lnTo>
                  <a:lnTo>
                    <a:pt x="3672965" y="5656424"/>
                  </a:lnTo>
                  <a:lnTo>
                    <a:pt x="0" y="5656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2195" b="-32195"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3723" y="0"/>
              <a:ext cx="5656425" cy="11153908"/>
              <a:chOff x="0" y="0"/>
              <a:chExt cx="2350408" cy="463477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350408" cy="4634771"/>
              </a:xfrm>
              <a:custGeom>
                <a:avLst/>
                <a:gdLst/>
                <a:ahLst/>
                <a:cxnLst/>
                <a:rect l="l" t="t" r="r" b="b"/>
                <a:pathLst>
                  <a:path w="2350408" h="4634771">
                    <a:moveTo>
                      <a:pt x="2225947" y="4634770"/>
                    </a:moveTo>
                    <a:lnTo>
                      <a:pt x="124460" y="4634770"/>
                    </a:lnTo>
                    <a:cubicBezTo>
                      <a:pt x="55880" y="4634770"/>
                      <a:pt x="0" y="4578890"/>
                      <a:pt x="0" y="451031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5948" y="0"/>
                    </a:lnTo>
                    <a:cubicBezTo>
                      <a:pt x="2294528" y="0"/>
                      <a:pt x="2350408" y="55880"/>
                      <a:pt x="2350408" y="124460"/>
                    </a:cubicBezTo>
                    <a:lnTo>
                      <a:pt x="2350408" y="4510310"/>
                    </a:lnTo>
                    <a:cubicBezTo>
                      <a:pt x="2350408" y="4578890"/>
                      <a:pt x="2294528" y="4634771"/>
                      <a:pt x="2225948" y="4634771"/>
                    </a:cubicBezTo>
                    <a:close/>
                  </a:path>
                </a:pathLst>
              </a:custGeom>
              <a:solidFill>
                <a:srgbClr val="5BD8E9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886054" y="2120089"/>
            <a:ext cx="1113515" cy="111351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A7A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054664" y="1875726"/>
            <a:ext cx="1113515" cy="111351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A7A7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494417" y="1930306"/>
            <a:ext cx="1113515" cy="111351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A7A7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867974" y="392437"/>
            <a:ext cx="14552052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Líneas de negocio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0128" y="3294381"/>
            <a:ext cx="3800238" cy="87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317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FORMACIÓN Y CAPACITACIÓN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8904" y="2051547"/>
            <a:ext cx="1113515" cy="107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028"/>
              </a:lnSpc>
              <a:spcBef>
                <a:spcPct val="0"/>
              </a:spcBef>
            </a:pPr>
            <a:r>
              <a:rPr lang="en-US" sz="5750" b="1" u="none" spc="-161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54664" y="1780517"/>
            <a:ext cx="1113515" cy="107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028"/>
              </a:lnSpc>
              <a:spcBef>
                <a:spcPct val="0"/>
              </a:spcBef>
            </a:pPr>
            <a:r>
              <a:rPr lang="en-US" sz="5750" b="1" u="none" spc="-161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94417" y="1861047"/>
            <a:ext cx="1113515" cy="107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028"/>
              </a:lnSpc>
              <a:spcBef>
                <a:spcPct val="0"/>
              </a:spcBef>
            </a:pPr>
            <a:r>
              <a:rPr lang="en-US" sz="5750" b="1" u="none" spc="-161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011795" y="3139071"/>
            <a:ext cx="3800238" cy="87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317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ESTUDIOS Y CONSULTORÍA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77959" y="3196221"/>
            <a:ext cx="4070680" cy="44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317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INFRAESTRUCTURA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3079" y="4374786"/>
            <a:ext cx="4144880" cy="514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-Desarrollo y administración de centros de educación continua.</a:t>
            </a:r>
          </a:p>
          <a:p>
            <a:pPr algn="just">
              <a:lnSpc>
                <a:spcPts val="2748"/>
              </a:lnSpc>
            </a:pPr>
            <a:endParaRPr lang="en-US" sz="2290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-Comercialización, promoción, gestión administrativa y ventas de programas de posgrados de la Universidad Estatal Amazónica.</a:t>
            </a:r>
          </a:p>
          <a:p>
            <a:pPr algn="just">
              <a:lnSpc>
                <a:spcPts val="2748"/>
              </a:lnSpc>
            </a:pPr>
            <a:endParaRPr lang="en-US" sz="2290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de logística y organización de eventos sociales, comunicacionales, deportivos, académicos; seminarios, talleres, congresos, encuentros y demás similares.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60599" y="4351479"/>
            <a:ext cx="4137940" cy="514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-Servicios de consultoría en planes de contingencia, manejo ambiental, desarrollo urbano, vialidad, estudios topográficos, estudios de suelo.</a:t>
            </a: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-Servicios de consultoría en materia ambiental, turismo, biología, agropecuaria, agroindustrial, forestal.</a:t>
            </a:r>
          </a:p>
          <a:p>
            <a:pPr algn="just">
              <a:lnSpc>
                <a:spcPts val="2748"/>
              </a:lnSpc>
            </a:pPr>
            <a:endParaRPr lang="en-US" sz="2290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de asesoría y oporte para el desarrollo e implementación de pequeños negocios y emprendimientos.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658823" y="3798504"/>
            <a:ext cx="4022269" cy="377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de ingeniería, arquitectura, diseño, cálculo, evaluación, planificación, desarrollo y fiscalización de obras e infraestructura.</a:t>
            </a:r>
          </a:p>
          <a:p>
            <a:pPr algn="just">
              <a:lnSpc>
                <a:spcPts val="2748"/>
              </a:lnSpc>
            </a:pPr>
            <a:endParaRPr lang="en-US" sz="2290">
              <a:solidFill>
                <a:srgbClr val="00000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de construcción, rehabilitaciones, así como consultoría de obras e infraestructura.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5897880" y="3062871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1" name="Group 31"/>
          <p:cNvGrpSpPr/>
          <p:nvPr/>
        </p:nvGrpSpPr>
        <p:grpSpPr>
          <a:xfrm>
            <a:off x="13920873" y="1835056"/>
            <a:ext cx="4231932" cy="9121889"/>
            <a:chOff x="0" y="0"/>
            <a:chExt cx="5642575" cy="12162519"/>
          </a:xfrm>
        </p:grpSpPr>
        <p:sp>
          <p:nvSpPr>
            <p:cNvPr id="32" name="Freeform 32"/>
            <p:cNvSpPr/>
            <p:nvPr/>
          </p:nvSpPr>
          <p:spPr>
            <a:xfrm rot="5400000">
              <a:off x="988900" y="7522500"/>
              <a:ext cx="3651119" cy="5628919"/>
            </a:xfrm>
            <a:custGeom>
              <a:avLst/>
              <a:gdLst/>
              <a:ahLst/>
              <a:cxnLst/>
              <a:rect l="l" t="t" r="r" b="b"/>
              <a:pathLst>
                <a:path w="3651119" h="5628919">
                  <a:moveTo>
                    <a:pt x="0" y="0"/>
                  </a:moveTo>
                  <a:lnTo>
                    <a:pt x="3651119" y="0"/>
                  </a:lnTo>
                  <a:lnTo>
                    <a:pt x="3651119" y="5628918"/>
                  </a:lnTo>
                  <a:lnTo>
                    <a:pt x="0" y="5628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2105" b="-32105"/>
              </a:stretch>
            </a:blipFill>
          </p:spPr>
        </p:sp>
        <p:grpSp>
          <p:nvGrpSpPr>
            <p:cNvPr id="33" name="Group 33"/>
            <p:cNvGrpSpPr/>
            <p:nvPr/>
          </p:nvGrpSpPr>
          <p:grpSpPr>
            <a:xfrm>
              <a:off x="13657" y="0"/>
              <a:ext cx="5628919" cy="11087567"/>
              <a:chOff x="0" y="0"/>
              <a:chExt cx="2338978" cy="460720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338978" cy="4607204"/>
              </a:xfrm>
              <a:custGeom>
                <a:avLst/>
                <a:gdLst/>
                <a:ahLst/>
                <a:cxnLst/>
                <a:rect l="l" t="t" r="r" b="b"/>
                <a:pathLst>
                  <a:path w="2338978" h="4607204">
                    <a:moveTo>
                      <a:pt x="2214518" y="4607204"/>
                    </a:moveTo>
                    <a:lnTo>
                      <a:pt x="124460" y="4607204"/>
                    </a:lnTo>
                    <a:cubicBezTo>
                      <a:pt x="55880" y="4607204"/>
                      <a:pt x="0" y="4551324"/>
                      <a:pt x="0" y="44827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14518" y="0"/>
                    </a:lnTo>
                    <a:cubicBezTo>
                      <a:pt x="2283098" y="0"/>
                      <a:pt x="2338978" y="55880"/>
                      <a:pt x="2338978" y="124460"/>
                    </a:cubicBezTo>
                    <a:lnTo>
                      <a:pt x="2338978" y="4482744"/>
                    </a:lnTo>
                    <a:cubicBezTo>
                      <a:pt x="2338978" y="4551324"/>
                      <a:pt x="2283098" y="4607204"/>
                      <a:pt x="2214518" y="4607204"/>
                    </a:cubicBezTo>
                    <a:close/>
                  </a:path>
                </a:pathLst>
              </a:custGeom>
              <a:solidFill>
                <a:srgbClr val="60E98A"/>
              </a:solid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15731550" y="1977044"/>
            <a:ext cx="1113515" cy="1113515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A7A7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5698334" y="1897387"/>
            <a:ext cx="1113515" cy="107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028"/>
              </a:lnSpc>
              <a:spcBef>
                <a:spcPct val="0"/>
              </a:spcBef>
            </a:pPr>
            <a:r>
              <a:rPr lang="en-US" sz="5750" b="1" spc="-161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920873" y="3189606"/>
            <a:ext cx="4205433" cy="87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3173" b="1">
                <a:solidFill>
                  <a:srgbClr val="000000"/>
                </a:solidFill>
                <a:latin typeface="Circe Bold"/>
                <a:ea typeface="Circe Bold"/>
                <a:cs typeface="Circe Bold"/>
                <a:sym typeface="Circe Bold"/>
              </a:rPr>
              <a:t>COMERCIALIZACIÓN Y LOGÍSTICA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265866" y="4017579"/>
            <a:ext cx="3678411" cy="582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-Producción y comercialización de productos e insumos agropecuarios y servicios agro productivos.</a:t>
            </a: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de laboratorio e investigación.</a:t>
            </a: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para el manejo de propiedad intelectual.</a:t>
            </a:r>
          </a:p>
          <a:p>
            <a:pPr algn="just">
              <a:lnSpc>
                <a:spcPts val="2748"/>
              </a:lnSpc>
            </a:pPr>
            <a:r>
              <a:rPr lang="en-US" sz="229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-Provisión de servicios de logística y organización de pasantías, traslados y más relacionados a la movilidad de estudiantes, personal docente y personal administrativo.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5BD8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12723" y="6247881"/>
            <a:ext cx="5762226" cy="3839083"/>
          </a:xfrm>
          <a:custGeom>
            <a:avLst/>
            <a:gdLst/>
            <a:ahLst/>
            <a:cxnLst/>
            <a:rect l="l" t="t" r="r" b="b"/>
            <a:pathLst>
              <a:path w="5762226" h="3839083">
                <a:moveTo>
                  <a:pt x="0" y="0"/>
                </a:moveTo>
                <a:lnTo>
                  <a:pt x="5762226" y="0"/>
                </a:lnTo>
                <a:lnTo>
                  <a:pt x="5762226" y="3839083"/>
                </a:lnTo>
                <a:lnTo>
                  <a:pt x="0" y="383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571655" y="802783"/>
            <a:ext cx="6687645" cy="3950192"/>
            <a:chOff x="0" y="0"/>
            <a:chExt cx="8916860" cy="526692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5"/>
              <a:ext cx="8916860" cy="3457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DEL PROGRAMA MEJORAMIENTO Y ADECUACIONES DE LA INFRAESTRUCTURA DE LA UNIVERSIDAD ESTATAL AMAZÓNICA, ENTRE LA UNIVERSIDAD ESTATAL AMAZÓNICA Y LA EMPRESA PÚBLICA AMAZÓNICA UEA EP.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624178"/>
              <a:ext cx="8916860" cy="1642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Remodelación y equipamiento del auditorio principal etapa I de la Universidad Estatal Amazónica 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979461" y="8580426"/>
            <a:ext cx="8117039" cy="100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>
                <a:solidFill>
                  <a:srgbClr val="0C6938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Infraestructura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630562" y="5014853"/>
            <a:ext cx="5205757" cy="975852"/>
            <a:chOff x="0" y="0"/>
            <a:chExt cx="6941009" cy="1301137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$ 376 296,26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532222" y="7688960"/>
            <a:ext cx="4398753" cy="2072034"/>
          </a:xfrm>
          <a:custGeom>
            <a:avLst/>
            <a:gdLst/>
            <a:ahLst/>
            <a:cxnLst/>
            <a:rect l="l" t="t" r="r" b="b"/>
            <a:pathLst>
              <a:path w="4398753" h="2072034">
                <a:moveTo>
                  <a:pt x="0" y="0"/>
                </a:moveTo>
                <a:lnTo>
                  <a:pt x="4398754" y="0"/>
                </a:lnTo>
                <a:lnTo>
                  <a:pt x="4398754" y="2072034"/>
                </a:lnTo>
                <a:lnTo>
                  <a:pt x="0" y="207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830" b="-9353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401042" y="7784210"/>
            <a:ext cx="3696458" cy="2079257"/>
          </a:xfrm>
          <a:custGeom>
            <a:avLst/>
            <a:gdLst/>
            <a:ahLst/>
            <a:cxnLst/>
            <a:rect l="l" t="t" r="r" b="b"/>
            <a:pathLst>
              <a:path w="3696458" h="2079257">
                <a:moveTo>
                  <a:pt x="0" y="0"/>
                </a:moveTo>
                <a:lnTo>
                  <a:pt x="3696458" y="0"/>
                </a:lnTo>
                <a:lnTo>
                  <a:pt x="3696458" y="2079257"/>
                </a:lnTo>
                <a:lnTo>
                  <a:pt x="0" y="2079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387789" y="429290"/>
            <a:ext cx="7489981" cy="5159867"/>
            <a:chOff x="0" y="0"/>
            <a:chExt cx="9986642" cy="687982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525"/>
              <a:ext cx="9986642" cy="395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DEL PROYECTO READECUACIÓN DE LA INFRAESTRUCTURA Y ESTUDIOS TÉCNICOS PARA LA AMPLIACIÓN DE LAS INSTALACIONES DE LA UEA CON FINES DE RETORNO PROGRESIVO A CLASES PRESENCIALES, ENTRE LA UNIVERSIDAD ESTATAL AMAZÓNICA Y LA EMPRESA PÚBLICA AMAZÓNICA UEA EP.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119478"/>
              <a:ext cx="9986642" cy="2760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7" lvl="1" indent="-259078" algn="just">
                <a:lnSpc>
                  <a:spcPts val="33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Mantenimiento de Infraestructura campus central de la UEA.</a:t>
              </a:r>
            </a:p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endParaRPr lang="en-US" sz="23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endParaRPr>
            </a:p>
            <a:p>
              <a:pPr marL="518157" lvl="1" indent="-259078" algn="just">
                <a:lnSpc>
                  <a:spcPts val="33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Adquisición e instalación de mobiliario para los bares de la Universidad Estatal Amazónica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419" y="5744655"/>
            <a:ext cx="5205757" cy="1852152"/>
            <a:chOff x="0" y="0"/>
            <a:chExt cx="6941009" cy="2469537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63503"/>
              <a:ext cx="6941009" cy="170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$ 235 257.79</a:t>
              </a:r>
            </a:p>
            <a:p>
              <a:pPr algn="l">
                <a:lnSpc>
                  <a:spcPts val="3499"/>
                </a:lnSpc>
                <a:spcBef>
                  <a:spcPct val="0"/>
                </a:spcBef>
              </a:pPr>
              <a:endParaRPr lang="en-US" sz="2499">
                <a:solidFill>
                  <a:srgbClr val="201F1F"/>
                </a:solidFill>
                <a:latin typeface="Circe"/>
                <a:ea typeface="Circe"/>
                <a:cs typeface="Circe"/>
                <a:sym typeface="Circe"/>
              </a:endParaRPr>
            </a:p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$ 9 499,00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9673" y="1802064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5BD8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708384" y="5476356"/>
            <a:ext cx="4134843" cy="2754839"/>
          </a:xfrm>
          <a:custGeom>
            <a:avLst/>
            <a:gdLst/>
            <a:ahLst/>
            <a:cxnLst/>
            <a:rect l="l" t="t" r="r" b="b"/>
            <a:pathLst>
              <a:path w="4134843" h="2754839">
                <a:moveTo>
                  <a:pt x="0" y="0"/>
                </a:moveTo>
                <a:lnTo>
                  <a:pt x="4134842" y="0"/>
                </a:lnTo>
                <a:lnTo>
                  <a:pt x="4134842" y="2754839"/>
                </a:lnTo>
                <a:lnTo>
                  <a:pt x="0" y="2754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909306" y="7319520"/>
            <a:ext cx="3981200" cy="2652475"/>
          </a:xfrm>
          <a:custGeom>
            <a:avLst/>
            <a:gdLst/>
            <a:ahLst/>
            <a:cxnLst/>
            <a:rect l="l" t="t" r="r" b="b"/>
            <a:pathLst>
              <a:path w="3981200" h="2652475">
                <a:moveTo>
                  <a:pt x="0" y="0"/>
                </a:moveTo>
                <a:lnTo>
                  <a:pt x="3981200" y="0"/>
                </a:lnTo>
                <a:lnTo>
                  <a:pt x="3981200" y="2652475"/>
                </a:lnTo>
                <a:lnTo>
                  <a:pt x="0" y="2652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869411" y="7375546"/>
            <a:ext cx="3754144" cy="2501199"/>
          </a:xfrm>
          <a:custGeom>
            <a:avLst/>
            <a:gdLst/>
            <a:ahLst/>
            <a:cxnLst/>
            <a:rect l="l" t="t" r="r" b="b"/>
            <a:pathLst>
              <a:path w="3754144" h="2501199">
                <a:moveTo>
                  <a:pt x="0" y="0"/>
                </a:moveTo>
                <a:lnTo>
                  <a:pt x="3754145" y="0"/>
                </a:lnTo>
                <a:lnTo>
                  <a:pt x="3754145" y="2501199"/>
                </a:lnTo>
                <a:lnTo>
                  <a:pt x="0" y="2501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042424" y="228086"/>
            <a:ext cx="7943332" cy="3626342"/>
            <a:chOff x="0" y="0"/>
            <a:chExt cx="10591109" cy="483512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9525"/>
              <a:ext cx="10591109" cy="246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PARCIAL DE CUATRO PROYECTOS DE LA UNIVERSIDAD ESTATAL AMAZÓNICA, ENTRE LA UNIVERSIDAD ESTATAL AMAZÓNICA Y LA EMPRESA PÚBLICA AMAZÓNICA UEA EP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633578"/>
              <a:ext cx="10591109" cy="2201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Dotar de equipamiento tecnológico, mobiliario y acondicionamiento acústico a los laboratorios de radio y televisión de la Carrera de Comunicación, para fortalecer los conocimientos prácticos de los estudiantes.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059062" y="4062353"/>
            <a:ext cx="5205757" cy="1414002"/>
            <a:chOff x="0" y="0"/>
            <a:chExt cx="6941009" cy="188533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763503"/>
              <a:ext cx="6941009" cy="1121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$ 266 899.00</a:t>
              </a:r>
            </a:p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</a:t>
              </a:r>
              <a:r>
                <a:rPr lang="en-US" sz="24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 74 130.60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22211" y="7725402"/>
            <a:ext cx="8117039" cy="1941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>
                <a:solidFill>
                  <a:srgbClr val="ED1F0A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Comercialización y logística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0418" y="1795479"/>
            <a:ext cx="227501" cy="5623212"/>
            <a:chOff x="0" y="0"/>
            <a:chExt cx="303335" cy="7497616"/>
          </a:xfrm>
        </p:grpSpPr>
        <p:sp>
          <p:nvSpPr>
            <p:cNvPr id="3" name="AutoShape 3"/>
            <p:cNvSpPr/>
            <p:nvPr/>
          </p:nvSpPr>
          <p:spPr>
            <a:xfrm>
              <a:off x="138967" y="138967"/>
              <a:ext cx="25400" cy="7219681"/>
            </a:xfrm>
            <a:prstGeom prst="rect">
              <a:avLst/>
            </a:prstGeom>
            <a:solidFill>
              <a:srgbClr val="725076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25400" y="0"/>
              <a:ext cx="277935" cy="27793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5400" y="4813120"/>
              <a:ext cx="277935" cy="27793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2406560"/>
              <a:ext cx="277935" cy="2779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7219681"/>
              <a:ext cx="277935" cy="2779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25076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274500" y="-304124"/>
            <a:ext cx="11655442" cy="11209454"/>
            <a:chOff x="0" y="0"/>
            <a:chExt cx="3069746" cy="2952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9746" cy="2952284"/>
            </a:xfrm>
            <a:custGeom>
              <a:avLst/>
              <a:gdLst/>
              <a:ahLst/>
              <a:cxnLst/>
              <a:rect l="l" t="t" r="r" b="b"/>
              <a:pathLst>
                <a:path w="3069746" h="2952284">
                  <a:moveTo>
                    <a:pt x="0" y="0"/>
                  </a:moveTo>
                  <a:lnTo>
                    <a:pt x="3069746" y="0"/>
                  </a:lnTo>
                  <a:lnTo>
                    <a:pt x="3069746" y="2952284"/>
                  </a:lnTo>
                  <a:lnTo>
                    <a:pt x="0" y="2952284"/>
                  </a:lnTo>
                  <a:close/>
                </a:path>
              </a:pathLst>
            </a:custGeom>
            <a:solidFill>
              <a:srgbClr val="60E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069746" cy="2999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464016"/>
            <a:ext cx="7107383" cy="49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8"/>
              </a:lnSpc>
            </a:pPr>
            <a:r>
              <a:rPr lang="en-US" sz="8734">
                <a:solidFill>
                  <a:srgbClr val="000000"/>
                </a:solidFill>
                <a:latin typeface="Circe Contrast"/>
                <a:ea typeface="Circe Contrast"/>
                <a:cs typeface="Circe Contrast"/>
                <a:sym typeface="Circe Contrast"/>
              </a:rPr>
              <a:t>RESULTADOS  GESTIÓN AÑO 2024.</a:t>
            </a:r>
          </a:p>
          <a:p>
            <a:pPr algn="l">
              <a:lnSpc>
                <a:spcPts val="9608"/>
              </a:lnSpc>
            </a:pPr>
            <a:endParaRPr lang="en-US" sz="8734">
              <a:solidFill>
                <a:srgbClr val="000000"/>
              </a:solidFill>
              <a:latin typeface="Circe Contrast"/>
              <a:ea typeface="Circe Contrast"/>
              <a:cs typeface="Circe Contrast"/>
              <a:sym typeface="Circe Contras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008776" y="9258300"/>
            <a:ext cx="5246370" cy="5246370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13152" y="-4217670"/>
            <a:ext cx="5246370" cy="5246370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725076">
                <a:alpha val="4000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193973" y="6492853"/>
            <a:ext cx="712262" cy="336706"/>
          </a:xfrm>
          <a:custGeom>
            <a:avLst/>
            <a:gdLst/>
            <a:ahLst/>
            <a:cxnLst/>
            <a:rect l="l" t="t" r="r" b="b"/>
            <a:pathLst>
              <a:path w="712262" h="336706">
                <a:moveTo>
                  <a:pt x="0" y="0"/>
                </a:moveTo>
                <a:lnTo>
                  <a:pt x="712262" y="0"/>
                </a:lnTo>
                <a:lnTo>
                  <a:pt x="712262" y="336706"/>
                </a:lnTo>
                <a:lnTo>
                  <a:pt x="0" y="33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144637" y="6492853"/>
            <a:ext cx="3734568" cy="2800926"/>
          </a:xfrm>
          <a:custGeom>
            <a:avLst/>
            <a:gdLst/>
            <a:ahLst/>
            <a:cxnLst/>
            <a:rect l="l" t="t" r="r" b="b"/>
            <a:pathLst>
              <a:path w="3734568" h="2800926">
                <a:moveTo>
                  <a:pt x="0" y="0"/>
                </a:moveTo>
                <a:lnTo>
                  <a:pt x="3734568" y="0"/>
                </a:lnTo>
                <a:lnTo>
                  <a:pt x="3734568" y="2800926"/>
                </a:lnTo>
                <a:lnTo>
                  <a:pt x="0" y="2800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168394" y="6492853"/>
            <a:ext cx="3810458" cy="2857844"/>
          </a:xfrm>
          <a:custGeom>
            <a:avLst/>
            <a:gdLst/>
            <a:ahLst/>
            <a:cxnLst/>
            <a:rect l="l" t="t" r="r" b="b"/>
            <a:pathLst>
              <a:path w="3810458" h="2857844">
                <a:moveTo>
                  <a:pt x="0" y="0"/>
                </a:moveTo>
                <a:lnTo>
                  <a:pt x="3810459" y="0"/>
                </a:lnTo>
                <a:lnTo>
                  <a:pt x="3810459" y="2857844"/>
                </a:lnTo>
                <a:lnTo>
                  <a:pt x="0" y="2857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571655" y="418586"/>
            <a:ext cx="7088813" cy="3531092"/>
            <a:chOff x="0" y="0"/>
            <a:chExt cx="9451751" cy="470812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525"/>
              <a:ext cx="9451751" cy="3457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99"/>
                </a:lnSpc>
                <a:spcBef>
                  <a:spcPct val="0"/>
                </a:spcBef>
              </a:pPr>
              <a:r>
                <a:rPr lang="en-US" sz="24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CONVENIO DE ALIANZA ESTRATÉGICA PARA LA EJECUCIÓN DEL PROYECTO “ADQUISICIÓN DE UN BUS PARA LA RENOVACIÓN DEL PARQUE AUTOMOTOR DE LA UNIVERSIDAD ESTATAL AMAZÓNICA”, ENTRE LA UNIVERSIDAD ESTATAL AMAZÓNICA Y LA EMPRESA PÚBLICA AMAZÓNICA UEA EP.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624178"/>
              <a:ext cx="9451751" cy="10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irce"/>
                  <a:ea typeface="Circe"/>
                  <a:cs typeface="Circe"/>
                  <a:sym typeface="Circe"/>
                </a:rPr>
                <a:t>Adquisición un bus para la renovación del parque automotor de la Universidad Estatal Amazónica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630562" y="4633853"/>
            <a:ext cx="5205757" cy="975852"/>
            <a:chOff x="0" y="0"/>
            <a:chExt cx="6941009" cy="1301137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6941009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999" b="1" i="1">
                  <a:solidFill>
                    <a:srgbClr val="000000"/>
                  </a:solidFill>
                  <a:latin typeface="Circe Bold Italics"/>
                  <a:ea typeface="Circe Bold Italics"/>
                  <a:cs typeface="Circe Bold Italics"/>
                  <a:sym typeface="Circe Bold Italics"/>
                </a:rPr>
                <a:t>PRESUPUESTO PROYECTO: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63503"/>
              <a:ext cx="6941009" cy="53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01F1F"/>
                  </a:solidFill>
                  <a:latin typeface="Circe"/>
                  <a:ea typeface="Circe"/>
                  <a:cs typeface="Circe"/>
                  <a:sym typeface="Circe"/>
                </a:rPr>
                <a:t>$ 237 500,00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Microsoft Office PowerPoint</Application>
  <PresentationFormat>Personalizado</PresentationFormat>
  <Paragraphs>152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Circe Bold Italics</vt:lpstr>
      <vt:lpstr>Arial</vt:lpstr>
      <vt:lpstr>Calibri</vt:lpstr>
      <vt:lpstr>Circe</vt:lpstr>
      <vt:lpstr>Circe Contrast</vt:lpstr>
      <vt:lpstr>Circe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2024</dc:title>
  <dc:creator>USUARIO</dc:creator>
  <cp:lastModifiedBy>SARABIA GUEVARA DANILO PEDRO</cp:lastModifiedBy>
  <cp:revision>1</cp:revision>
  <dcterms:created xsi:type="dcterms:W3CDTF">2006-08-16T00:00:00Z</dcterms:created>
  <dcterms:modified xsi:type="dcterms:W3CDTF">2025-07-09T13:39:46Z</dcterms:modified>
  <dc:identifier>DAGsVm2g6BQ</dc:identifier>
</cp:coreProperties>
</file>